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avi" ContentType="video/x-msvide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61" r:id="rId3"/>
    <p:sldId id="262" r:id="rId4"/>
    <p:sldId id="263" r:id="rId5"/>
    <p:sldId id="264" r:id="rId6"/>
    <p:sldId id="267" r:id="rId7"/>
  </p:sldIdLst>
  <p:sldSz cx="9144000" cy="6858000" type="screen4x3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2895" autoAdjust="0"/>
    <p:restoredTop sz="94629" autoAdjust="0"/>
  </p:normalViewPr>
  <p:slideViewPr>
    <p:cSldViewPr>
      <p:cViewPr varScale="1">
        <p:scale>
          <a:sx n="35" d="100"/>
          <a:sy n="35" d="100"/>
        </p:scale>
        <p:origin x="30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jpeg>
</file>

<file path=ppt/media/image10.png>
</file>

<file path=ppt/media/image2.jpe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re 7"/>
          <p:cNvSpPr>
            <a:spLocks noGrp="1"/>
          </p:cNvSpPr>
          <p:nvPr>
            <p:ph type="ctrTitle"/>
          </p:nvPr>
        </p:nvSpPr>
        <p:spPr>
          <a:xfrm>
            <a:off x="422030" y="1371600"/>
            <a:ext cx="8229600" cy="1828800"/>
          </a:xfrm>
        </p:spPr>
        <p:txBody>
          <a:bodyPr vert="horz" lIns="45720" tIns="0" rIns="45720" bIns="0" anchor="b">
            <a:norm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</a:sp3d>
          </a:bodyPr>
          <a:lstStyle>
            <a:lvl1pPr>
              <a:defRPr sz="4800" b="1" cap="all" baseline="0">
                <a:ln w="6350">
                  <a:noFill/>
                </a:ln>
                <a:gradFill>
                  <a:gsLst>
                    <a:gs pos="0">
                      <a:schemeClr val="accent1">
                        <a:tint val="73000"/>
                        <a:satMod val="145000"/>
                      </a:schemeClr>
                    </a:gs>
                    <a:gs pos="73000">
                      <a:schemeClr val="accent1">
                        <a:tint val="73000"/>
                        <a:satMod val="145000"/>
                      </a:schemeClr>
                    </a:gs>
                    <a:gs pos="100000">
                      <a:schemeClr val="accent1">
                        <a:tint val="83000"/>
                        <a:satMod val="143000"/>
                      </a:schemeClr>
                    </a:gs>
                  </a:gsLst>
                  <a:lin ang="4800000" scaled="1"/>
                </a:gradFill>
                <a:effectLst>
                  <a:outerShdw blurRad="127000" dist="200000" dir="2700000" algn="tl" rotWithShape="0">
                    <a:srgbClr val="000000">
                      <a:alpha val="30000"/>
                    </a:srgbClr>
                  </a:outerShdw>
                </a:effectLst>
              </a:defRPr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28" name="Espace réservé de la date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11-12-14</a:t>
            </a:fld>
            <a:endParaRPr lang="fr-BE"/>
          </a:p>
        </p:txBody>
      </p:sp>
      <p:sp>
        <p:nvSpPr>
          <p:cNvPr id="17" name="Espace réservé du pied de page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29" name="Espace réservé du numéro de diapositive 2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  <p:sp>
        <p:nvSpPr>
          <p:cNvPr id="9" name="Sous-titre 8"/>
          <p:cNvSpPr>
            <a:spLocks noGrp="1"/>
          </p:cNvSpPr>
          <p:nvPr>
            <p:ph type="subTitle" idx="1"/>
          </p:nvPr>
        </p:nvSpPr>
        <p:spPr>
          <a:xfrm>
            <a:off x="1371600" y="3331698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fr-FR" smtClean="0"/>
              <a:t>Modifiez le style des sous-titres du masque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11-12-14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11-12-14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11-12-14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600200" y="609600"/>
            <a:ext cx="7086600" cy="1828800"/>
          </a:xfrm>
        </p:spPr>
        <p:txBody>
          <a:bodyPr vert="horz" bIns="0" anchor="b">
            <a:noAutofit/>
            <a:scene3d>
              <a:camera prst="orthographicFront"/>
              <a:lightRig rig="soft" dir="t">
                <a:rot lat="0" lon="0" rev="17220000"/>
              </a:lightRig>
            </a:scene3d>
            <a:sp3d prstMaterial="softEdge">
              <a:bevelT w="38100" h="38100"/>
              <a:contourClr>
                <a:schemeClr val="tx2">
                  <a:shade val="50000"/>
                </a:schemeClr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4800" b="1" cap="none" baseline="0">
                <a:ln w="6350">
                  <a:noFill/>
                </a:ln>
                <a:solidFill>
                  <a:schemeClr val="accent1">
                    <a:tint val="90000"/>
                    <a:satMod val="120000"/>
                  </a:schemeClr>
                </a:solidFill>
                <a:effectLst>
                  <a:outerShdw blurRad="114300" dist="101600" dir="2700000" algn="tl" rotWithShape="0">
                    <a:srgbClr val="000000">
                      <a:alpha val="40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1600200" y="2507786"/>
            <a:ext cx="7086600" cy="1509712"/>
          </a:xfrm>
        </p:spPr>
        <p:txBody>
          <a:bodyPr anchor="t"/>
          <a:lstStyle>
            <a:lvl1pPr marL="73152" indent="0" algn="l">
              <a:buNone/>
              <a:defRPr sz="20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11-12-14</a:t>
            </a:fld>
            <a:endParaRPr lang="fr-BE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>
          <a:xfrm>
            <a:off x="7924800" y="6416675"/>
            <a:ext cx="762000" cy="365125"/>
          </a:xfrm>
        </p:spPr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11-12-14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2"/>
            <a:ext cx="4040188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3"/>
          </p:nvPr>
        </p:nvSpPr>
        <p:spPr>
          <a:xfrm>
            <a:off x="4645025" y="1535112"/>
            <a:ext cx="4041775" cy="750887"/>
          </a:xfrm>
        </p:spPr>
        <p:txBody>
          <a:bodyPr anchor="ctr"/>
          <a:lstStyle>
            <a:lvl1pPr marL="0" indent="0">
              <a:buNone/>
              <a:defRPr sz="2400" b="0" cap="all" baseline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5" name="Espace réservé du contenu 4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4040188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362200"/>
            <a:ext cx="4041775" cy="37639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11-12-14</a:t>
            </a:fld>
            <a:endParaRPr lang="fr-BE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11-12-14</a:t>
            </a:fld>
            <a:endParaRPr lang="fr-BE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11-12-14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vert="horz" anchor="b">
            <a:normAutofit/>
            <a:sp3d prstMaterial="softEdge"/>
          </a:bodyPr>
          <a:lstStyle>
            <a:lvl1pPr algn="l">
              <a:buNone/>
              <a:defRPr sz="2200" b="0">
                <a:ln w="6350">
                  <a:noFill/>
                </a:ln>
                <a:solidFill>
                  <a:schemeClr val="accent1">
                    <a:tint val="73000"/>
                    <a:satMod val="180000"/>
                  </a:schemeClr>
                </a:solidFill>
              </a:defRPr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2"/>
          </p:nvPr>
        </p:nvSpPr>
        <p:spPr>
          <a:xfrm>
            <a:off x="457200" y="1524000"/>
            <a:ext cx="3008313" cy="4602163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2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fr-FR" smtClean="0"/>
              <a:t>Modifiez les styles du texte du masque</a:t>
            </a:r>
          </a:p>
          <a:p>
            <a:pPr lvl="1" eaLnBrk="1" latinLnBrk="0" hangingPunct="1"/>
            <a:r>
              <a:rPr lang="fr-FR" smtClean="0"/>
              <a:t>Deuxième niveau</a:t>
            </a:r>
          </a:p>
          <a:p>
            <a:pPr lvl="2" eaLnBrk="1" latinLnBrk="0" hangingPunct="1"/>
            <a:r>
              <a:rPr lang="fr-FR" smtClean="0"/>
              <a:t>Troisième niveau</a:t>
            </a:r>
          </a:p>
          <a:p>
            <a:pPr lvl="3" eaLnBrk="1" latinLnBrk="0" hangingPunct="1"/>
            <a:r>
              <a:rPr lang="fr-FR" smtClean="0"/>
              <a:t>Quatrième niveau</a:t>
            </a:r>
          </a:p>
          <a:p>
            <a:pPr lvl="4" eaLnBrk="1" latinLnBrk="0" hangingPunct="1"/>
            <a:r>
              <a:rPr lang="fr-FR" smtClean="0"/>
              <a:t>Cinquième niveau</a:t>
            </a:r>
            <a:endParaRPr kumimoji="0"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11-12-14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828800" y="609600"/>
            <a:ext cx="5486400" cy="522288"/>
          </a:xfrm>
        </p:spPr>
        <p:txBody>
          <a:bodyPr lIns="45720" rIns="45720" bIns="0" anchor="b">
            <a:sp3d prstMaterial="softEdge"/>
          </a:bodyPr>
          <a:lstStyle>
            <a:lvl1pPr algn="ctr">
              <a:buNone/>
              <a:defRPr sz="2000" b="1"/>
            </a:lvl1pPr>
          </a:lstStyle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1828800" y="1831975"/>
            <a:ext cx="5486400" cy="3962400"/>
          </a:xfrm>
          <a:solidFill>
            <a:schemeClr val="bg2"/>
          </a:solidFill>
          <a:ln w="44450" cap="sq" cmpd="sng" algn="ctr">
            <a:solidFill>
              <a:srgbClr val="FFFFFF"/>
            </a:solidFill>
            <a:prstDash val="solid"/>
            <a:miter lim="800000"/>
          </a:ln>
          <a:effectLst>
            <a:outerShdw blurRad="190500" dist="228600" dir="2700000" sy="90000">
              <a:srgbClr val="000000">
                <a:alpha val="25000"/>
              </a:srgbClr>
            </a:outerShdw>
          </a:effectLst>
          <a:scene3d>
            <a:camera prst="orthographicFront">
              <a:rot lat="0" lon="0" rev="0"/>
            </a:camera>
            <a:lightRig rig="balanced" dir="tr">
              <a:rot lat="0" lon="0" rev="2700000"/>
            </a:lightRig>
          </a:scene3d>
          <a:sp3d prstMaterial="matte">
            <a:contourClr>
              <a:schemeClr val="tx2">
                <a:shade val="50000"/>
              </a:schemeClr>
            </a:contourClr>
          </a:sp3d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t"/>
          <a:lstStyle>
            <a:lvl1pPr indent="0">
              <a:buNone/>
              <a:defRPr sz="3200"/>
            </a:lvl1pPr>
          </a:lstStyle>
          <a:p>
            <a:pPr marL="0" algn="l" rtl="0" eaLnBrk="1" latinLnBrk="0" hangingPunct="1"/>
            <a:r>
              <a:rPr kumimoji="0" lang="fr-FR" smtClean="0">
                <a:solidFill>
                  <a:schemeClr val="lt1"/>
                </a:solidFill>
                <a:latin typeface="+mn-lt"/>
                <a:ea typeface="+mn-ea"/>
                <a:cs typeface="+mn-cs"/>
              </a:rPr>
              <a:t>Cliquez sur l'icône pour ajouter une image</a:t>
            </a:r>
            <a:endParaRPr kumimoji="0" lang="en-US" dirty="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828800" y="1166787"/>
            <a:ext cx="5486400" cy="530352"/>
          </a:xfrm>
        </p:spPr>
        <p:txBody>
          <a:bodyPr lIns="45720" tIns="45720" rIns="45720" anchor="t"/>
          <a:lstStyle>
            <a:lvl1pPr marL="0" indent="0" algn="ct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fr-FR" smtClean="0"/>
              <a:t>Modifiez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751330-EA74-4835-88B2-DBFE401A82A0}" type="datetimeFigureOut">
              <a:rPr lang="fr-BE" smtClean="0"/>
              <a:t>11-12-14</a:t>
            </a:fld>
            <a:endParaRPr lang="fr-BE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92000"/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1000"/>
                    </a14:imgEffect>
                    <a14:imgEffect>
                      <a14:brightnessContrast bright="-17000" contrast="29000"/>
                    </a14:imgEffect>
                  </a14:imgLayer>
                </a14:imgProps>
              </a:ext>
            </a:extLst>
          </a:blip>
          <a:srcRect/>
          <a:stretch>
            <a:fillRect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Espace réservé du titre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>
                <a:rot lat="0" lon="0" rev="16800000"/>
              </a:lightRig>
            </a:scene3d>
            <a:sp3d prstMaterial="softEdge">
              <a:bevelT w="38100" h="38100"/>
            </a:sp3d>
          </a:bodyPr>
          <a:lstStyle/>
          <a:p>
            <a:r>
              <a:rPr kumimoji="0" lang="fr-FR" smtClean="0"/>
              <a:t>Modifiez le style du titre</a:t>
            </a:r>
            <a:endParaRPr kumimoji="0" lang="en-US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70916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fr-FR" smtClean="0"/>
              <a:t>Modifiez les styles du texte du masque</a:t>
            </a:r>
          </a:p>
          <a:p>
            <a:pPr lvl="1" eaLnBrk="1" latinLnBrk="0" hangingPunct="1"/>
            <a:r>
              <a:rPr kumimoji="0" lang="fr-FR" smtClean="0"/>
              <a:t>Deuxième niveau</a:t>
            </a:r>
          </a:p>
          <a:p>
            <a:pPr lvl="2" eaLnBrk="1" latinLnBrk="0" hangingPunct="1"/>
            <a:r>
              <a:rPr kumimoji="0" lang="fr-FR" smtClean="0"/>
              <a:t>Troisième niveau</a:t>
            </a:r>
          </a:p>
          <a:p>
            <a:pPr lvl="3" eaLnBrk="1" latinLnBrk="0" hangingPunct="1"/>
            <a:r>
              <a:rPr kumimoji="0" lang="fr-FR" smtClean="0"/>
              <a:t>Quatrième niveau</a:t>
            </a:r>
          </a:p>
          <a:p>
            <a:pPr lvl="4" eaLnBrk="1" latinLnBrk="0" hangingPunct="1"/>
            <a:r>
              <a:rPr kumimoji="0" lang="fr-FR" smtClean="0"/>
              <a:t>Cinquième niveau</a:t>
            </a:r>
            <a:endParaRPr kumimoji="0" lang="en-US"/>
          </a:p>
        </p:txBody>
      </p:sp>
      <p:sp>
        <p:nvSpPr>
          <p:cNvPr id="14" name="Espace réservé de la date 13"/>
          <p:cNvSpPr>
            <a:spLocks noGrp="1"/>
          </p:cNvSpPr>
          <p:nvPr>
            <p:ph type="dt" sz="half" idx="2"/>
          </p:nvPr>
        </p:nvSpPr>
        <p:spPr>
          <a:xfrm>
            <a:off x="457200" y="6416675"/>
            <a:ext cx="2133600" cy="365125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9F751330-EA74-4835-88B2-DBFE401A82A0}" type="datetimeFigureOut">
              <a:rPr lang="fr-BE" smtClean="0"/>
              <a:t>11-12-14</a:t>
            </a:fld>
            <a:endParaRPr lang="fr-BE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3"/>
          </p:nvPr>
        </p:nvSpPr>
        <p:spPr>
          <a:xfrm>
            <a:off x="3124200" y="6416675"/>
            <a:ext cx="2895600" cy="365125"/>
          </a:xfrm>
          <a:prstGeom prst="rect">
            <a:avLst/>
          </a:prstGeom>
        </p:spPr>
        <p:txBody>
          <a:bodyPr vert="horz" anchor="b"/>
          <a:lstStyle>
            <a:lvl1pPr algn="ct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23" name="Espace réservé du numéro de diapositive 22"/>
          <p:cNvSpPr>
            <a:spLocks noGrp="1"/>
          </p:cNvSpPr>
          <p:nvPr>
            <p:ph type="sldNum" sz="quarter" idx="4"/>
          </p:nvPr>
        </p:nvSpPr>
        <p:spPr>
          <a:xfrm>
            <a:off x="7924800" y="6416675"/>
            <a:ext cx="762000" cy="365125"/>
          </a:xfrm>
          <a:prstGeom prst="rect">
            <a:avLst/>
          </a:prstGeom>
        </p:spPr>
        <p:txBody>
          <a:bodyPr vert="horz" lIns="0" rIns="0" anchor="b"/>
          <a:lstStyle>
            <a:lvl1pPr algn="r" eaLnBrk="1" latinLnBrk="0" hangingPunct="1">
              <a:defRPr kumimoji="0" sz="1200">
                <a:solidFill>
                  <a:schemeClr val="tx1">
                    <a:shade val="50000"/>
                  </a:schemeClr>
                </a:solidFill>
              </a:defRPr>
            </a:lvl1pPr>
          </a:lstStyle>
          <a:p>
            <a:fld id="{0467B9DA-3F98-4B56-B1B1-871AC57A4B96}" type="slidenum">
              <a:rPr lang="fr-BE" smtClean="0"/>
              <a:t>‹N°›</a:t>
            </a:fld>
            <a:endParaRPr lang="fr-BE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latinLnBrk="0" hangingPunct="1">
        <a:spcBef>
          <a:spcPct val="0"/>
        </a:spcBef>
        <a:buNone/>
        <a:defRPr kumimoji="0" sz="4100" b="1" kern="1200" cap="none" baseline="0">
          <a:ln w="6350">
            <a:noFill/>
          </a:ln>
          <a:gradFill>
            <a:gsLst>
              <a:gs pos="0">
                <a:schemeClr val="accent1">
                  <a:tint val="73000"/>
                  <a:satMod val="145000"/>
                </a:schemeClr>
              </a:gs>
              <a:gs pos="73000">
                <a:schemeClr val="accent1">
                  <a:tint val="73000"/>
                  <a:satMod val="145000"/>
                </a:schemeClr>
              </a:gs>
              <a:gs pos="100000">
                <a:schemeClr val="accent1">
                  <a:tint val="83000"/>
                  <a:satMod val="143000"/>
                </a:schemeClr>
              </a:gs>
            </a:gsLst>
            <a:lin ang="4800000" scaled="1"/>
          </a:gradFill>
          <a:effectLst>
            <a:outerShdw blurRad="114300" dist="101600" dir="2700000" algn="tl" rotWithShape="0">
              <a:srgbClr val="000000">
                <a:alpha val="40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548640" indent="-411480" algn="l" rtl="0" eaLnBrk="1" latinLnBrk="0" hangingPunct="1">
        <a:spcBef>
          <a:spcPct val="20000"/>
        </a:spcBef>
        <a:buClr>
          <a:schemeClr val="tx1">
            <a:shade val="95000"/>
          </a:schemeClr>
        </a:buClr>
        <a:buSzPct val="65000"/>
        <a:buFont typeface="Wingdings 2"/>
        <a:buChar char=""/>
        <a:defRPr kumimoji="0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868680" indent="-283464" algn="l" rtl="0" eaLnBrk="1" latinLnBrk="0" hangingPunct="1">
        <a:spcBef>
          <a:spcPct val="20000"/>
        </a:spcBef>
        <a:buClr>
          <a:schemeClr val="tx1"/>
        </a:buClr>
        <a:buSzPct val="80000"/>
        <a:buFont typeface="Wingdings 2"/>
        <a:buChar char="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33856" indent="-228600" algn="l" rtl="0" eaLnBrk="1" latinLnBrk="0" hangingPunct="1">
        <a:spcBef>
          <a:spcPct val="20000"/>
        </a:spcBef>
        <a:buClr>
          <a:schemeClr val="tx1"/>
        </a:buClr>
        <a:buSzPct val="95000"/>
        <a:buFont typeface="Wingdings"/>
        <a:buChar char=""/>
        <a:defRPr kumimoji="0"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1353312" indent="-182880" algn="l" rtl="0" eaLnBrk="1" latinLnBrk="0" hangingPunct="1">
        <a:spcBef>
          <a:spcPct val="20000"/>
        </a:spcBef>
        <a:buClr>
          <a:schemeClr val="tx1"/>
        </a:buClr>
        <a:buSzPct val="100000"/>
        <a:buFont typeface="Wingdings 3"/>
        <a:buChar char="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4533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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64792" indent="-182880" algn="l" rtl="0" eaLnBrk="1" latinLnBrk="0" hangingPunct="1">
        <a:spcBef>
          <a:spcPct val="20000"/>
        </a:spcBef>
        <a:buClr>
          <a:schemeClr val="tx1"/>
        </a:buClr>
        <a:buFont typeface="Wingdings 3"/>
        <a:buChar char="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65960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167128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368296" indent="-182880" algn="l" rtl="0" eaLnBrk="1" latinLnBrk="0" hangingPunct="1">
        <a:spcBef>
          <a:spcPct val="20000"/>
        </a:spcBef>
        <a:buClr>
          <a:schemeClr val="tx1"/>
        </a:buClr>
        <a:buFont typeface="Wingdings 2"/>
        <a:buChar char="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avi"/><Relationship Id="rId1" Type="http://schemas.openxmlformats.org/officeDocument/2006/relationships/video" Target="NULL" TargetMode="Externa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ED-xH_jXkYE#t=77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2708920"/>
            <a:ext cx="8229600" cy="1143000"/>
          </a:xfrm>
        </p:spPr>
        <p:txBody>
          <a:bodyPr/>
          <a:lstStyle/>
          <a:p>
            <a:r>
              <a:rPr lang="fr-BE" dirty="0" smtClean="0"/>
              <a:t>Bi App - Pisciculture</a:t>
            </a:r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2774807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Document de cadrage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smtClean="0"/>
              <a:t>Public : 7+</a:t>
            </a:r>
          </a:p>
          <a:p>
            <a:r>
              <a:rPr lang="fr-BE" dirty="0" smtClean="0"/>
              <a:t>Cible : </a:t>
            </a:r>
            <a:r>
              <a:rPr lang="fr-BE" dirty="0" err="1" smtClean="0"/>
              <a:t>Casual</a:t>
            </a:r>
            <a:endParaRPr lang="fr-BE" dirty="0" smtClean="0"/>
          </a:p>
          <a:p>
            <a:r>
              <a:rPr lang="fr-BE" dirty="0" smtClean="0"/>
              <a:t>Genre : Educatif, simulation</a:t>
            </a:r>
          </a:p>
          <a:p>
            <a:r>
              <a:rPr lang="fr-BE" dirty="0" smtClean="0"/>
              <a:t>Support : tablette</a:t>
            </a:r>
          </a:p>
          <a:p>
            <a:r>
              <a:rPr lang="fr-BE" dirty="0" smtClean="0"/>
              <a:t>Référence : Hey </a:t>
            </a:r>
            <a:r>
              <a:rPr lang="fr-BE" dirty="0" err="1" smtClean="0"/>
              <a:t>day</a:t>
            </a:r>
            <a:r>
              <a:rPr lang="fr-BE" dirty="0" smtClean="0"/>
              <a:t>, roller </a:t>
            </a:r>
            <a:r>
              <a:rPr lang="fr-BE" dirty="0" err="1" smtClean="0"/>
              <a:t>coaster</a:t>
            </a:r>
            <a:r>
              <a:rPr lang="fr-BE" dirty="0" smtClean="0"/>
              <a:t> </a:t>
            </a:r>
            <a:r>
              <a:rPr lang="fr-BE" dirty="0" err="1" smtClean="0"/>
              <a:t>tycoon</a:t>
            </a:r>
            <a:r>
              <a:rPr lang="fr-BE" dirty="0" smtClean="0"/>
              <a:t> 2</a:t>
            </a:r>
          </a:p>
          <a:p>
            <a:endParaRPr lang="fr-BE" dirty="0"/>
          </a:p>
        </p:txBody>
      </p:sp>
    </p:spTree>
    <p:extLst>
      <p:ext uri="{BB962C8B-B14F-4D97-AF65-F5344CB8AC3E}">
        <p14:creationId xmlns:p14="http://schemas.microsoft.com/office/powerpoint/2010/main" val="4162849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Pitch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 smtClean="0"/>
              <a:t>Construire une pisciculture</a:t>
            </a:r>
            <a:r>
              <a:rPr lang="fr-BE" dirty="0"/>
              <a:t>. </a:t>
            </a:r>
            <a:endParaRPr lang="fr-BE" dirty="0" smtClean="0"/>
          </a:p>
          <a:p>
            <a:endParaRPr lang="fr-BE" dirty="0"/>
          </a:p>
          <a:p>
            <a:endParaRPr lang="fr-BE" dirty="0" smtClean="0"/>
          </a:p>
          <a:p>
            <a:r>
              <a:rPr lang="fr-BE" dirty="0" smtClean="0"/>
              <a:t>Créer </a:t>
            </a:r>
            <a:r>
              <a:rPr lang="fr-BE" dirty="0"/>
              <a:t>l’écosystème des espèces</a:t>
            </a:r>
            <a:r>
              <a:rPr lang="fr-BE" dirty="0" smtClean="0"/>
              <a:t>.</a:t>
            </a:r>
          </a:p>
          <a:p>
            <a:endParaRPr lang="fr-BE" dirty="0"/>
          </a:p>
          <a:p>
            <a:endParaRPr lang="fr-BE" dirty="0" smtClean="0"/>
          </a:p>
          <a:p>
            <a:r>
              <a:rPr lang="fr-BE" dirty="0" smtClean="0"/>
              <a:t>Gérer un musée marin.</a:t>
            </a:r>
            <a:endParaRPr lang="fr-BE" dirty="0"/>
          </a:p>
        </p:txBody>
      </p:sp>
      <p:pic>
        <p:nvPicPr>
          <p:cNvPr id="4" name="Image 3" descr="http://3.bp.blogspot.com/-VaV43akOD9I/Uf50_-NkguI/AAAAAAAABP8/PZOvkkM3yWQ/s1600/Nouvelle+image+(11).png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0190" y="2636912"/>
            <a:ext cx="2099315" cy="1496953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120" y="1196752"/>
            <a:ext cx="3048000" cy="1229360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0526" y="4797152"/>
            <a:ext cx="3462020" cy="1705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8216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95536" y="260648"/>
            <a:ext cx="8229600" cy="1143000"/>
          </a:xfrm>
        </p:spPr>
        <p:txBody>
          <a:bodyPr/>
          <a:lstStyle/>
          <a:p>
            <a:r>
              <a:rPr lang="fr-BE" dirty="0" smtClean="0"/>
              <a:t>Game </a:t>
            </a:r>
            <a:r>
              <a:rPr lang="fr-BE" dirty="0" err="1" smtClean="0"/>
              <a:t>loop</a:t>
            </a:r>
            <a:endParaRPr lang="fr-BE" dirty="0"/>
          </a:p>
        </p:txBody>
      </p:sp>
      <p:pic>
        <p:nvPicPr>
          <p:cNvPr id="5" name="Espace réservé du contenu 4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39" t="-2451" r="21897" b="71865"/>
          <a:stretch/>
        </p:blipFill>
        <p:spPr>
          <a:xfrm>
            <a:off x="3970275" y="1232756"/>
            <a:ext cx="1080121" cy="1440161"/>
          </a:xfr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236" r="54185" b="29504"/>
          <a:stretch/>
        </p:blipFill>
        <p:spPr>
          <a:xfrm>
            <a:off x="971600" y="2636912"/>
            <a:ext cx="3153237" cy="2016224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6278" t="32237" b="30870"/>
          <a:stretch/>
        </p:blipFill>
        <p:spPr>
          <a:xfrm>
            <a:off x="4844917" y="2672917"/>
            <a:ext cx="3009221" cy="1944216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832" t="69130"/>
          <a:stretch/>
        </p:blipFill>
        <p:spPr>
          <a:xfrm>
            <a:off x="5940152" y="5231192"/>
            <a:ext cx="2145125" cy="1626808"/>
          </a:xfrm>
          <a:prstGeom prst="rect">
            <a:avLst/>
          </a:prstGeom>
        </p:spPr>
      </p:pic>
      <p:cxnSp>
        <p:nvCxnSpPr>
          <p:cNvPr id="10" name="Connecteur droit avec flèche 9"/>
          <p:cNvCxnSpPr>
            <a:stCxn id="6" idx="3"/>
            <a:endCxn id="7" idx="1"/>
          </p:cNvCxnSpPr>
          <p:nvPr/>
        </p:nvCxnSpPr>
        <p:spPr>
          <a:xfrm>
            <a:off x="4124837" y="3645024"/>
            <a:ext cx="720080" cy="1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necteur droit avec flèche 10"/>
          <p:cNvCxnSpPr>
            <a:endCxn id="7" idx="2"/>
          </p:cNvCxnSpPr>
          <p:nvPr/>
        </p:nvCxnSpPr>
        <p:spPr>
          <a:xfrm flipH="1" flipV="1">
            <a:off x="6349528" y="4617133"/>
            <a:ext cx="411438" cy="837221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necteur droit avec flèche 12"/>
          <p:cNvCxnSpPr>
            <a:stCxn id="7" idx="0"/>
            <a:endCxn id="5" idx="3"/>
          </p:cNvCxnSpPr>
          <p:nvPr/>
        </p:nvCxnSpPr>
        <p:spPr>
          <a:xfrm flipH="1" flipV="1">
            <a:off x="5050396" y="1952837"/>
            <a:ext cx="1299132" cy="720080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necteur droit avec flèche 15"/>
          <p:cNvCxnSpPr>
            <a:stCxn id="5" idx="1"/>
            <a:endCxn id="6" idx="0"/>
          </p:cNvCxnSpPr>
          <p:nvPr/>
        </p:nvCxnSpPr>
        <p:spPr>
          <a:xfrm flipH="1">
            <a:off x="2548219" y="1952837"/>
            <a:ext cx="1422056" cy="684075"/>
          </a:xfrm>
          <a:prstGeom prst="straightConnector1">
            <a:avLst/>
          </a:prstGeom>
          <a:ln w="76200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76830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smtClean="0"/>
              <a:t>3</a:t>
            </a:r>
            <a:r>
              <a:rPr lang="fr-BE" dirty="0" smtClean="0">
                <a:solidFill>
                  <a:srgbClr val="FF0000"/>
                </a:solidFill>
              </a:rPr>
              <a:t>C</a:t>
            </a:r>
            <a:endParaRPr lang="fr-BE" dirty="0">
              <a:solidFill>
                <a:srgbClr val="FF0000"/>
              </a:solidFill>
            </a:endParaRPr>
          </a:p>
        </p:txBody>
      </p:sp>
      <p:sp>
        <p:nvSpPr>
          <p:cNvPr id="3" name="ZoneTexte 2"/>
          <p:cNvSpPr txBox="1"/>
          <p:nvPr/>
        </p:nvSpPr>
        <p:spPr>
          <a:xfrm>
            <a:off x="827584" y="1268760"/>
            <a:ext cx="139589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BE" dirty="0"/>
              <a:t>vue de </a:t>
            </a:r>
            <a:r>
              <a:rPr lang="fr-BE" dirty="0" smtClean="0"/>
              <a:t>haut</a:t>
            </a:r>
          </a:p>
          <a:p>
            <a:r>
              <a:rPr lang="fr-BE" dirty="0" err="1" smtClean="0"/>
              <a:t>Isometrique</a:t>
            </a:r>
            <a:endParaRPr lang="fr-BE" dirty="0"/>
          </a:p>
        </p:txBody>
      </p:sp>
      <p:pic>
        <p:nvPicPr>
          <p:cNvPr id="6" name="Hay Day Level 14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7285"/>
                  <p14:fade in="1000" out="1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7584" y="1282051"/>
            <a:ext cx="7264039" cy="461713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7" name="Espace réservé du contenu 2"/>
          <p:cNvSpPr>
            <a:spLocks noGrp="1"/>
          </p:cNvSpPr>
          <p:nvPr>
            <p:ph idx="1"/>
          </p:nvPr>
        </p:nvSpPr>
        <p:spPr>
          <a:xfrm>
            <a:off x="1430095" y="1905803"/>
            <a:ext cx="6059016" cy="3052936"/>
          </a:xfrm>
        </p:spPr>
        <p:txBody>
          <a:bodyPr>
            <a:normAutofit/>
          </a:bodyPr>
          <a:lstStyle/>
          <a:p>
            <a:pPr marL="137160" indent="0">
              <a:buNone/>
            </a:pPr>
            <a:r>
              <a:rPr lang="fr-BE" sz="4000" dirty="0" err="1" smtClean="0">
                <a:solidFill>
                  <a:srgbClr val="FF0000"/>
                </a:solidFill>
                <a:latin typeface="+mj-lt"/>
              </a:rPr>
              <a:t>C</a:t>
            </a:r>
            <a:r>
              <a:rPr lang="fr-BE" sz="4000" dirty="0" err="1" smtClean="0">
                <a:latin typeface="+mj-lt"/>
              </a:rPr>
              <a:t>aracter</a:t>
            </a:r>
            <a:endParaRPr lang="fr-BE" sz="4000" dirty="0" smtClean="0">
              <a:latin typeface="+mj-lt"/>
            </a:endParaRPr>
          </a:p>
          <a:p>
            <a:r>
              <a:rPr lang="fr-BE" sz="2400" dirty="0" smtClean="0">
                <a:latin typeface="+mj-lt"/>
              </a:rPr>
              <a:t>Construire la </a:t>
            </a:r>
            <a:r>
              <a:rPr lang="fr-BE" sz="2400" dirty="0" smtClean="0">
                <a:latin typeface="+mj-lt"/>
              </a:rPr>
              <a:t>pisciculture.</a:t>
            </a:r>
          </a:p>
          <a:p>
            <a:r>
              <a:rPr lang="fr-BE" sz="2400" dirty="0" smtClean="0">
                <a:latin typeface="+mj-lt"/>
              </a:rPr>
              <a:t>Gestion du musée </a:t>
            </a:r>
            <a:r>
              <a:rPr lang="fr-BE" sz="2400" dirty="0">
                <a:latin typeface="+mj-lt"/>
              </a:rPr>
              <a:t>aquatique.</a:t>
            </a:r>
          </a:p>
          <a:p>
            <a:r>
              <a:rPr lang="fr-BE" sz="2400" dirty="0" smtClean="0">
                <a:latin typeface="+mj-lt"/>
              </a:rPr>
              <a:t>Construction </a:t>
            </a:r>
            <a:r>
              <a:rPr lang="fr-BE" sz="2400" dirty="0" smtClean="0">
                <a:latin typeface="+mj-lt"/>
              </a:rPr>
              <a:t>des bâtiments. </a:t>
            </a:r>
            <a:endParaRPr lang="fr-BE" sz="2400" dirty="0" smtClean="0">
              <a:latin typeface="+mj-lt"/>
            </a:endParaRPr>
          </a:p>
          <a:p>
            <a:r>
              <a:rPr lang="fr-BE" sz="2400" dirty="0" smtClean="0">
                <a:latin typeface="+mj-lt"/>
              </a:rPr>
              <a:t>Elevage des poissons.</a:t>
            </a:r>
            <a:endParaRPr lang="fr-BE" sz="2400" dirty="0" smtClean="0">
              <a:latin typeface="+mj-lt"/>
            </a:endParaRPr>
          </a:p>
        </p:txBody>
      </p:sp>
      <p:sp>
        <p:nvSpPr>
          <p:cNvPr id="9" name="Espace réservé du contenu 2"/>
          <p:cNvSpPr txBox="1">
            <a:spLocks/>
          </p:cNvSpPr>
          <p:nvPr/>
        </p:nvSpPr>
        <p:spPr>
          <a:xfrm>
            <a:off x="1403648" y="1888232"/>
            <a:ext cx="6059016" cy="3052936"/>
          </a:xfrm>
          <a:prstGeom prst="rect">
            <a:avLst/>
          </a:prstGeom>
        </p:spPr>
        <p:txBody>
          <a:bodyPr vert="horz">
            <a:normAutofit/>
          </a:bodyPr>
          <a:lstStyle>
            <a:lvl1pPr marL="548640" indent="-411480" algn="l" rtl="0" eaLnBrk="1" latinLnBrk="0" hangingPunct="1">
              <a:spcBef>
                <a:spcPct val="20000"/>
              </a:spcBef>
              <a:buClr>
                <a:schemeClr val="tx1">
                  <a:shade val="95000"/>
                </a:schemeClr>
              </a:buClr>
              <a:buSzPct val="65000"/>
              <a:buFont typeface="Wingdings 2"/>
              <a:buChar char="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8680" indent="-283464" algn="l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Wingdings 2"/>
              <a:buChar char="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33856" indent="-228600" algn="l" rtl="0" eaLnBrk="1" latinLnBrk="0" hangingPunct="1">
              <a:spcBef>
                <a:spcPct val="20000"/>
              </a:spcBef>
              <a:buClr>
                <a:schemeClr val="tx1"/>
              </a:buClr>
              <a:buSzPct val="95000"/>
              <a:buFont typeface="Wingdings"/>
              <a:buChar char=""/>
              <a:defRPr kumimoji="0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53312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SzPct val="100000"/>
              <a:buFont typeface="Wingdings 3"/>
              <a:buChar char="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5336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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64792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3"/>
              <a:buChar char="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65960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67128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"/>
              <a:defRPr kumimoji="0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68296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"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7160" indent="0">
              <a:buFont typeface="Wingdings 2"/>
              <a:buNone/>
            </a:pPr>
            <a:r>
              <a:rPr lang="fr-BE" sz="4000" dirty="0" smtClean="0">
                <a:solidFill>
                  <a:srgbClr val="FF0000"/>
                </a:solidFill>
                <a:latin typeface="+mj-lt"/>
              </a:rPr>
              <a:t>C</a:t>
            </a:r>
            <a:r>
              <a:rPr lang="fr-BE" sz="4000" dirty="0" smtClean="0">
                <a:latin typeface="+mj-lt"/>
              </a:rPr>
              <a:t>amera</a:t>
            </a:r>
          </a:p>
          <a:p>
            <a:r>
              <a:rPr lang="fr-BE" sz="2400" dirty="0" smtClean="0">
                <a:latin typeface="+mj-lt"/>
              </a:rPr>
              <a:t>2D</a:t>
            </a:r>
            <a:endParaRPr lang="fr-BE" sz="2400" dirty="0">
              <a:latin typeface="+mj-lt"/>
            </a:endParaRPr>
          </a:p>
          <a:p>
            <a:r>
              <a:rPr lang="fr-BE" sz="2400" dirty="0" smtClean="0">
                <a:latin typeface="+mj-lt"/>
              </a:rPr>
              <a:t>Vue isométrique</a:t>
            </a:r>
          </a:p>
        </p:txBody>
      </p:sp>
      <p:sp>
        <p:nvSpPr>
          <p:cNvPr id="11" name="Espace réservé du contenu 2"/>
          <p:cNvSpPr txBox="1">
            <a:spLocks/>
          </p:cNvSpPr>
          <p:nvPr/>
        </p:nvSpPr>
        <p:spPr>
          <a:xfrm>
            <a:off x="1416872" y="1870661"/>
            <a:ext cx="6059016" cy="3052936"/>
          </a:xfrm>
          <a:prstGeom prst="rect">
            <a:avLst/>
          </a:prstGeom>
        </p:spPr>
        <p:txBody>
          <a:bodyPr vert="horz">
            <a:normAutofit/>
          </a:bodyPr>
          <a:lstStyle>
            <a:lvl1pPr marL="548640" indent="-411480" algn="l" rtl="0" eaLnBrk="1" latinLnBrk="0" hangingPunct="1">
              <a:spcBef>
                <a:spcPct val="20000"/>
              </a:spcBef>
              <a:buClr>
                <a:schemeClr val="tx1">
                  <a:shade val="95000"/>
                </a:schemeClr>
              </a:buClr>
              <a:buSzPct val="65000"/>
              <a:buFont typeface="Wingdings 2"/>
              <a:buChar char=""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868680" indent="-283464" algn="l" rtl="0" eaLnBrk="1" latinLnBrk="0" hangingPunct="1">
              <a:spcBef>
                <a:spcPct val="20000"/>
              </a:spcBef>
              <a:buClr>
                <a:schemeClr val="tx1"/>
              </a:buClr>
              <a:buSzPct val="80000"/>
              <a:buFont typeface="Wingdings 2"/>
              <a:buChar char=""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33856" indent="-228600" algn="l" rtl="0" eaLnBrk="1" latinLnBrk="0" hangingPunct="1">
              <a:spcBef>
                <a:spcPct val="20000"/>
              </a:spcBef>
              <a:buClr>
                <a:schemeClr val="tx1"/>
              </a:buClr>
              <a:buSzPct val="95000"/>
              <a:buFont typeface="Wingdings"/>
              <a:buChar char=""/>
              <a:defRPr kumimoji="0"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53312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SzPct val="100000"/>
              <a:buFont typeface="Wingdings 3"/>
              <a:buChar char="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5336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"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64792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3"/>
              <a:buChar char=""/>
              <a:defRPr kumimoji="0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65960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"/>
              <a:defRPr kumimoji="0"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167128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"/>
              <a:defRPr kumimoji="0"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368296" indent="-182880" algn="l" rtl="0" eaLnBrk="1" latinLnBrk="0" hangingPunct="1">
              <a:spcBef>
                <a:spcPct val="20000"/>
              </a:spcBef>
              <a:buClr>
                <a:schemeClr val="tx1"/>
              </a:buClr>
              <a:buFont typeface="Wingdings 2"/>
              <a:buChar char=""/>
              <a:defRPr kumimoji="0" sz="14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37160" indent="0">
              <a:buFont typeface="Wingdings 2"/>
              <a:buNone/>
            </a:pPr>
            <a:r>
              <a:rPr lang="fr-BE" sz="4000" dirty="0" smtClean="0">
                <a:solidFill>
                  <a:srgbClr val="FF0000"/>
                </a:solidFill>
                <a:latin typeface="+mj-lt"/>
              </a:rPr>
              <a:t>C</a:t>
            </a:r>
            <a:r>
              <a:rPr lang="fr-BE" sz="4000" dirty="0" smtClean="0">
                <a:latin typeface="+mj-lt"/>
              </a:rPr>
              <a:t>ontrol</a:t>
            </a:r>
          </a:p>
        </p:txBody>
      </p:sp>
    </p:spTree>
    <p:extLst>
      <p:ext uri="{BB962C8B-B14F-4D97-AF65-F5344CB8AC3E}">
        <p14:creationId xmlns:p14="http://schemas.microsoft.com/office/powerpoint/2010/main" val="4269136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79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1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4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3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85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BE" dirty="0" err="1" smtClean="0"/>
              <a:t>Réferences</a:t>
            </a:r>
            <a:endParaRPr lang="fr-BE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BE" dirty="0">
                <a:hlinkClick r:id="rId2"/>
              </a:rPr>
              <a:t>https://</a:t>
            </a:r>
            <a:r>
              <a:rPr lang="fr-BE" dirty="0" smtClean="0">
                <a:hlinkClick r:id="rId2"/>
              </a:rPr>
              <a:t>www.youtube.com/watch?v=ED-xH_jXkYE#t=77</a:t>
            </a:r>
            <a:endParaRPr lang="fr-BE" dirty="0" smtClean="0"/>
          </a:p>
          <a:p>
            <a:endParaRPr lang="fr-BE" dirty="0"/>
          </a:p>
          <a:p>
            <a:r>
              <a:rPr lang="fr-BE" dirty="0"/>
              <a:t>https://www.youtube.com/watch?v=-p92C68ghf8#t=40</a:t>
            </a:r>
          </a:p>
        </p:txBody>
      </p:sp>
    </p:spTree>
    <p:extLst>
      <p:ext uri="{BB962C8B-B14F-4D97-AF65-F5344CB8AC3E}">
        <p14:creationId xmlns:p14="http://schemas.microsoft.com/office/powerpoint/2010/main" val="3503227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ex">
  <a:themeElements>
    <a:clrScheme name="Nuances de gri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Débit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Apex">
      <a:fillStyleLst>
        <a:solidFill>
          <a:schemeClr val="phClr"/>
        </a:solidFill>
        <a:gradFill rotWithShape="1">
          <a:gsLst>
            <a:gs pos="20000">
              <a:schemeClr val="phClr">
                <a:tint val="9000"/>
              </a:schemeClr>
            </a:gs>
            <a:gs pos="100000">
              <a:schemeClr val="phClr">
                <a:tint val="70000"/>
                <a:satMod val="100000"/>
              </a:schemeClr>
            </a:gs>
          </a:gsLst>
          <a:path path="circle">
            <a:fillToRect l="-15000" t="-15000" r="115000" b="115000"/>
          </a:path>
        </a:gradFill>
        <a:gradFill rotWithShape="1">
          <a:gsLst>
            <a:gs pos="0">
              <a:schemeClr val="phClr">
                <a:shade val="60000"/>
              </a:schemeClr>
            </a:gs>
            <a:gs pos="33000">
              <a:schemeClr val="phClr">
                <a:tint val="86500"/>
              </a:schemeClr>
            </a:gs>
            <a:gs pos="46750">
              <a:schemeClr val="phClr">
                <a:tint val="71000"/>
                <a:satMod val="112000"/>
              </a:schemeClr>
            </a:gs>
            <a:gs pos="53000">
              <a:schemeClr val="phClr">
                <a:tint val="71000"/>
                <a:satMod val="112000"/>
              </a:schemeClr>
            </a:gs>
            <a:gs pos="68000">
              <a:schemeClr val="phClr">
                <a:tint val="86000"/>
              </a:schemeClr>
            </a:gs>
            <a:gs pos="100000">
              <a:schemeClr val="phClr">
                <a:shade val="60000"/>
              </a:schemeClr>
            </a:gs>
          </a:gsLst>
          <a:lin ang="8350000" scaled="1"/>
        </a:gradFill>
      </a:fillStyleLst>
      <a:lnStyleLst>
        <a:ln w="9525" cap="flat" cmpd="sng" algn="ctr">
          <a:solidFill>
            <a:schemeClr val="phClr">
              <a:shade val="48000"/>
              <a:satMod val="11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30000" dist="101600" dir="2700000" algn="tl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</a:effectStyle>
        <a:effectStyle>
          <a:effectLst>
            <a:outerShdw blurRad="190500" dist="228600" dir="2700000" sy="90000" rotWithShape="0">
              <a:srgbClr val="000000">
                <a:alpha val="25500"/>
              </a:srgbClr>
            </a:outerShdw>
          </a:effectLst>
          <a:scene3d>
            <a:camera prst="orthographicFront" fov="0">
              <a:rot lat="0" lon="0" rev="0"/>
            </a:camera>
            <a:lightRig rig="soft" dir="tl">
              <a:rot lat="0" lon="0" rev="20100000"/>
            </a:lightRig>
          </a:scene3d>
          <a:sp3d>
            <a:bevelT w="508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180000"/>
              </a:schemeClr>
            </a:gs>
            <a:gs pos="100000">
              <a:schemeClr val="phClr">
                <a:shade val="45000"/>
                <a:satMod val="120000"/>
              </a:schemeClr>
            </a:gs>
          </a:gsLst>
          <a:path path="circle">
            <a:fillToRect r="10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3000"/>
                <a:satMod val="110000"/>
              </a:schemeClr>
              <a:schemeClr val="phClr">
                <a:tint val="60000"/>
                <a:satMod val="425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Apex</Template>
  <TotalTime>527</TotalTime>
  <Words>85</Words>
  <Application>Microsoft Office PowerPoint</Application>
  <PresentationFormat>Affichage à l'écran (4:3)</PresentationFormat>
  <Paragraphs>32</Paragraphs>
  <Slides>6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6</vt:i4>
      </vt:variant>
    </vt:vector>
  </HeadingPairs>
  <TitlesOfParts>
    <vt:vector size="12" baseType="lpstr">
      <vt:lpstr>Calibri</vt:lpstr>
      <vt:lpstr>Constantia</vt:lpstr>
      <vt:lpstr>Wingdings</vt:lpstr>
      <vt:lpstr>Wingdings 2</vt:lpstr>
      <vt:lpstr>Wingdings 3</vt:lpstr>
      <vt:lpstr>Apex</vt:lpstr>
      <vt:lpstr>Bi App - Pisciculture</vt:lpstr>
      <vt:lpstr>Document de cadrage</vt:lpstr>
      <vt:lpstr>Pitch</vt:lpstr>
      <vt:lpstr>Game loop</vt:lpstr>
      <vt:lpstr>3C</vt:lpstr>
      <vt:lpstr>Réferences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Marc</dc:creator>
  <cp:lastModifiedBy>Marc Heh</cp:lastModifiedBy>
  <cp:revision>26</cp:revision>
  <dcterms:created xsi:type="dcterms:W3CDTF">2014-11-25T16:26:53Z</dcterms:created>
  <dcterms:modified xsi:type="dcterms:W3CDTF">2014-12-11T10:57:16Z</dcterms:modified>
</cp:coreProperties>
</file>

<file path=docProps/thumbnail.jpeg>
</file>